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1"/>
  </p:notesMasterIdLst>
  <p:sldIdLst>
    <p:sldId id="859" r:id="rId2"/>
    <p:sldId id="1009" r:id="rId3"/>
    <p:sldId id="1017" r:id="rId4"/>
    <p:sldId id="1015" r:id="rId5"/>
    <p:sldId id="1020" r:id="rId6"/>
    <p:sldId id="1030" r:id="rId7"/>
    <p:sldId id="1031" r:id="rId8"/>
    <p:sldId id="1041" r:id="rId9"/>
    <p:sldId id="1042" r:id="rId10"/>
    <p:sldId id="1032" r:id="rId11"/>
    <p:sldId id="1033" r:id="rId12"/>
    <p:sldId id="1044" r:id="rId13"/>
    <p:sldId id="1043" r:id="rId14"/>
    <p:sldId id="1016" r:id="rId15"/>
    <p:sldId id="1023" r:id="rId16"/>
    <p:sldId id="1034" r:id="rId17"/>
    <p:sldId id="1035" r:id="rId18"/>
    <p:sldId id="1038" r:id="rId19"/>
    <p:sldId id="1039" r:id="rId20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51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2025/6/30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1139984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951190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实验班提优训练六年级上册英语外研版</a:t>
            </a:r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39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2025/6/30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0" y="1820431"/>
            <a:ext cx="1219200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60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Module </a:t>
            </a:r>
            <a:r>
              <a:rPr lang="en-US" altLang="zh-CN" sz="6000" dirty="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8</a:t>
            </a:r>
            <a:endParaRPr lang="en-US" altLang="zh-CN" sz="6000" dirty="0">
              <a:solidFill>
                <a:srgbClr val="70AD47">
                  <a:lumMod val="75000"/>
                </a:srgbClr>
              </a:solidFill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000" dirty="0">
                <a:solidFill>
                  <a:prstClr val="black"/>
                </a:solidFill>
                <a:cs typeface="Times New Roman" panose="02020603050405020304" pitchFamily="18" charset="0"/>
              </a:rPr>
              <a:t>Unit 2</a:t>
            </a:r>
            <a:r>
              <a:rPr lang="zh-CN" altLang="en-US" sz="4000" dirty="0">
                <a:solidFill>
                  <a:prstClr val="black"/>
                </a:solidFill>
                <a:cs typeface="Times New Roman" panose="02020603050405020304" pitchFamily="18" charset="0"/>
              </a:rPr>
              <a:t>　</a:t>
            </a:r>
            <a:r>
              <a:rPr lang="en-US" altLang="zh-CN" sz="4000" dirty="0">
                <a:solidFill>
                  <a:prstClr val="black"/>
                </a:solidFill>
                <a:cs typeface="Times New Roman" panose="02020603050405020304" pitchFamily="18" charset="0"/>
              </a:rPr>
              <a:t>I often go swimming.</a:t>
            </a:r>
            <a:endParaRPr lang="zh-CN" altLang="en-US" sz="4000" dirty="0">
              <a:solidFill>
                <a:prstClr val="black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id="{D8B06E14-E57B-3D1F-D395-563959FEDCE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854" y="1139984"/>
            <a:ext cx="11485848" cy="3888500"/>
          </a:xfrm>
        </p:spPr>
        <p:txBody>
          <a:bodyPr/>
          <a:lstStyle/>
          <a:p>
            <a:pPr hangingPunct="0">
              <a:tabLst>
                <a:tab pos="4231005" algn="l"/>
                <a:tab pos="819150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五、 从方框中选择合适的句子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补全对话。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4231005" algn="l"/>
                <a:tab pos="819150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I never play sports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B. But I never ride a bike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4230688" algn="l"/>
                <a:tab pos="7446963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I always ride my bike to the park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D. It’s too cold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！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4231005" algn="l"/>
                <a:tab pos="819150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E. Do you sometimes eat ice creams at the park?</a:t>
            </a:r>
            <a:endParaRPr lang="en-US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 hangingPunct="0">
              <a:lnSpc>
                <a:spcPct val="150000"/>
              </a:lnSpc>
              <a:buNone/>
              <a:tabLst>
                <a:tab pos="4231005" algn="l"/>
                <a:tab pos="8191500" algn="l"/>
              </a:tabLst>
            </a:pP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Lucy</a:t>
            </a:r>
            <a:r>
              <a:rPr lang="zh-CN" altLang="zh-CN" sz="2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sz="2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Hi, Ben</a:t>
            </a:r>
            <a:r>
              <a:rPr lang="zh-CN" altLang="zh-CN" sz="2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！</a:t>
            </a:r>
            <a:r>
              <a:rPr lang="zh-CN" altLang="zh-CN" sz="2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do you always do at the weekend?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 hangingPunct="0">
              <a:lnSpc>
                <a:spcPct val="150000"/>
              </a:lnSpc>
              <a:tabLst>
                <a:tab pos="4231005" algn="l"/>
                <a:tab pos="8191500" algn="l"/>
              </a:tabLst>
            </a:pPr>
            <a:r>
              <a:rPr lang="en-US" altLang="zh-CN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Ben</a:t>
            </a:r>
            <a:r>
              <a:rPr lang="zh-CN" altLang="zh-CN" sz="2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sz="2800" dirty="0">
                <a:solidFill>
                  <a:srgbClr val="00AEEF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800" dirty="0">
                <a:solidFill>
                  <a:srgbClr val="00AEEF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800" u="sng" dirty="0"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 sz="2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 you often go there too?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:a16="http://schemas.microsoft.com/office/drawing/2014/main" id="{624BE2DE-C1B3-DB54-54FA-8CFD4A4C9B97}"/>
              </a:ext>
            </a:extLst>
          </p:cNvPr>
          <p:cNvSpPr/>
          <p:nvPr/>
        </p:nvSpPr>
        <p:spPr bwMode="auto">
          <a:xfrm>
            <a:off x="415366" y="1988840"/>
            <a:ext cx="11422985" cy="1728192"/>
          </a:xfrm>
          <a:prstGeom prst="rect">
            <a:avLst/>
          </a:prstGeom>
          <a:noFill/>
          <a:ln w="19050" algn="ctr">
            <a:solidFill>
              <a:schemeClr val="tx1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>
              <a:solidFill>
                <a:srgbClr val="FF0000"/>
              </a:solidFill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145CB75D-0EBA-FDC9-8BE9-48FFE02C88F7}"/>
              </a:ext>
            </a:extLst>
          </p:cNvPr>
          <p:cNvSpPr txBox="1"/>
          <p:nvPr/>
        </p:nvSpPr>
        <p:spPr>
          <a:xfrm>
            <a:off x="2168674" y="4476689"/>
            <a:ext cx="54215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C</a:t>
            </a:r>
            <a:endParaRPr lang="zh-CN" altLang="en-US"/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817947A2-2AD8-99D8-A6CB-0F7B50CEDE96}"/>
              </a:ext>
            </a:extLst>
          </p:cNvPr>
          <p:cNvSpPr txBox="1"/>
          <p:nvPr/>
        </p:nvSpPr>
        <p:spPr>
          <a:xfrm>
            <a:off x="415365" y="4971334"/>
            <a:ext cx="11414193" cy="65684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 hangingPunct="0">
              <a:lnSpc>
                <a:spcPct val="150000"/>
              </a:lnSpc>
            </a:pPr>
            <a:r>
              <a:rPr lang="zh-CN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问句含有频度副词</a:t>
            </a:r>
            <a:r>
              <a:rPr lang="en-US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always,</a:t>
            </a:r>
            <a:r>
              <a:rPr lang="zh-CN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所以答语也要有</a:t>
            </a:r>
            <a:r>
              <a:rPr lang="en-US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always</a:t>
            </a:r>
            <a:r>
              <a:rPr lang="zh-CN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一词，故选</a:t>
            </a:r>
            <a:r>
              <a:rPr lang="en-US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57129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id="{6BCCC821-49F5-A745-71B5-58158560911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854" y="2924944"/>
            <a:ext cx="11485848" cy="2600199"/>
          </a:xfrm>
        </p:spPr>
        <p:txBody>
          <a:bodyPr/>
          <a:lstStyle/>
          <a:p>
            <a:pPr hangingPunct="0">
              <a:tabLst>
                <a:tab pos="4231005" algn="l"/>
                <a:tab pos="819150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Lucy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！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often take my dog. </a:t>
            </a:r>
            <a:r>
              <a:rPr lang="en-US" altLang="zh-CN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prefer walking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4231005" algn="l"/>
                <a:tab pos="8191500" algn="l"/>
              </a:tabLst>
            </a:pPr>
            <a:endParaRPr lang="en-US" altLang="zh-CN" b="1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4231005" algn="l"/>
                <a:tab pos="8191500" algn="l"/>
              </a:tabLst>
            </a:pPr>
            <a:endParaRPr lang="en-US" altLang="zh-CN" b="1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4231005" algn="l"/>
                <a:tab pos="8191500" algn="l"/>
              </a:tabLst>
            </a:pPr>
            <a:endParaRPr lang="en-US" altLang="zh-CN" b="1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9688491B-E017-0FBE-36FB-36971D0DC335}"/>
              </a:ext>
            </a:extLst>
          </p:cNvPr>
          <p:cNvSpPr txBox="1"/>
          <p:nvPr/>
        </p:nvSpPr>
        <p:spPr>
          <a:xfrm>
            <a:off x="6248747" y="3053155"/>
            <a:ext cx="50405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B</a:t>
            </a:r>
            <a:endParaRPr lang="zh-CN" altLang="en-US"/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id="{2B226AC8-5FCF-16C3-7866-9443911641F9}"/>
              </a:ext>
            </a:extLst>
          </p:cNvPr>
          <p:cNvSpPr txBox="1"/>
          <p:nvPr/>
        </p:nvSpPr>
        <p:spPr>
          <a:xfrm>
            <a:off x="360854" y="3571534"/>
            <a:ext cx="11485848" cy="194950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 eaLnBrk="1" hangingPunct="0">
              <a:lnSpc>
                <a:spcPct val="150000"/>
              </a:lnSpc>
            </a:pPr>
            <a:r>
              <a:rPr lang="zh-CN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上文谈论的是骑自行车去公园，本句说我经常带着狗去那里，并且后文说我更喜欢步行，所以空白处应为转折，句意为</a:t>
            </a:r>
            <a:r>
              <a:rPr lang="en-US" altLang="zh-CN" sz="2800" b="1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但我从不骑自行车</a:t>
            </a:r>
            <a:r>
              <a:rPr lang="en-US" altLang="zh-CN" sz="2800" b="1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，故选</a:t>
            </a:r>
            <a:r>
              <a:rPr lang="en-US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内容占位符 1">
            <a:extLst>
              <a:ext uri="{FF2B5EF4-FFF2-40B4-BE49-F238E27FC236}">
                <a16:creationId xmlns:a16="http://schemas.microsoft.com/office/drawing/2014/main" id="{D8B06E14-E57B-3D1F-D395-563959FEDCE5}"/>
              </a:ext>
            </a:extLst>
          </p:cNvPr>
          <p:cNvSpPr txBox="1">
            <a:spLocks/>
          </p:cNvSpPr>
          <p:nvPr/>
        </p:nvSpPr>
        <p:spPr bwMode="auto">
          <a:xfrm>
            <a:off x="386687" y="980728"/>
            <a:ext cx="11485848" cy="203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tabLst>
                <a:tab pos="4231005" algn="l"/>
                <a:tab pos="819150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I never play sports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B. But I never ride a bike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tabLst>
                <a:tab pos="4230688" algn="l"/>
                <a:tab pos="7446963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I always ride my bike to the park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D. It’s too cold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！</a:t>
            </a:r>
            <a:endParaRPr lang="zh-CN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tabLst>
                <a:tab pos="4231005" algn="l"/>
                <a:tab pos="819150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E. Do you sometimes eat ice creams at the park?</a:t>
            </a:r>
            <a:endParaRPr lang="en-US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9" name="矩形 8">
            <a:extLst>
              <a:ext uri="{FF2B5EF4-FFF2-40B4-BE49-F238E27FC236}">
                <a16:creationId xmlns:a16="http://schemas.microsoft.com/office/drawing/2014/main" id="{624BE2DE-C1B3-DB54-54FA-8CFD4A4C9B97}"/>
              </a:ext>
            </a:extLst>
          </p:cNvPr>
          <p:cNvSpPr/>
          <p:nvPr/>
        </p:nvSpPr>
        <p:spPr bwMode="auto">
          <a:xfrm>
            <a:off x="415366" y="1181512"/>
            <a:ext cx="11422985" cy="1728192"/>
          </a:xfrm>
          <a:prstGeom prst="rect">
            <a:avLst/>
          </a:prstGeom>
          <a:noFill/>
          <a:ln w="19050" algn="ctr">
            <a:solidFill>
              <a:schemeClr val="tx1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61808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id="{6BCCC821-49F5-A745-71B5-58158560911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9998" y="3156069"/>
            <a:ext cx="11485848" cy="656846"/>
          </a:xfrm>
        </p:spPr>
        <p:txBody>
          <a:bodyPr/>
          <a:lstStyle/>
          <a:p>
            <a:pPr hangingPunct="0">
              <a:tabLst>
                <a:tab pos="4231005" algn="l"/>
                <a:tab pos="8191500" algn="l"/>
              </a:tabLs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Ben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AEEF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______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AE0664C2-575C-6221-1B21-F3B4C18A3A62}"/>
              </a:ext>
            </a:extLst>
          </p:cNvPr>
          <p:cNvSpPr txBox="1"/>
          <p:nvPr/>
        </p:nvSpPr>
        <p:spPr>
          <a:xfrm>
            <a:off x="2215918" y="3294735"/>
            <a:ext cx="50405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E</a:t>
            </a:r>
            <a:endParaRPr lang="zh-CN" altLang="en-US"/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id="{60DF9711-681B-775E-1BBF-38459EBA89A2}"/>
              </a:ext>
            </a:extLst>
          </p:cNvPr>
          <p:cNvSpPr txBox="1"/>
          <p:nvPr/>
        </p:nvSpPr>
        <p:spPr>
          <a:xfrm>
            <a:off x="360853" y="3797108"/>
            <a:ext cx="11485847" cy="13031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 hangingPunct="0">
              <a:lnSpc>
                <a:spcPct val="150000"/>
              </a:lnSpc>
            </a:pPr>
            <a:r>
              <a:rPr lang="zh-CN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根据答语可知是对是否吃冰淇淋提问，所以此处为</a:t>
            </a:r>
            <a:r>
              <a:rPr lang="en-US" altLang="zh-CN" sz="2800" b="1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你有时会在公园里吃冰淇淋吗</a:t>
            </a:r>
            <a:r>
              <a:rPr lang="en-US" altLang="zh-CN" sz="2800" b="1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，故选</a:t>
            </a:r>
            <a:r>
              <a:rPr lang="en-US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zh-CN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内容占位符 1">
            <a:extLst>
              <a:ext uri="{FF2B5EF4-FFF2-40B4-BE49-F238E27FC236}">
                <a16:creationId xmlns:a16="http://schemas.microsoft.com/office/drawing/2014/main" id="{D8B06E14-E57B-3D1F-D395-563959FEDCE5}"/>
              </a:ext>
            </a:extLst>
          </p:cNvPr>
          <p:cNvSpPr txBox="1">
            <a:spLocks/>
          </p:cNvSpPr>
          <p:nvPr/>
        </p:nvSpPr>
        <p:spPr bwMode="auto">
          <a:xfrm>
            <a:off x="386687" y="1052736"/>
            <a:ext cx="11485848" cy="203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tabLst>
                <a:tab pos="4231005" algn="l"/>
                <a:tab pos="819150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I never play sports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B. But I never ride a bike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tabLst>
                <a:tab pos="4230688" algn="l"/>
                <a:tab pos="7446963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I always ride my bike to the park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D. It’s too cold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！</a:t>
            </a:r>
            <a:endParaRPr lang="zh-CN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tabLst>
                <a:tab pos="4231005" algn="l"/>
                <a:tab pos="819150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E. Do you sometimes eat ice creams at the park?</a:t>
            </a:r>
            <a:endParaRPr lang="en-US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9" name="矩形 8">
            <a:extLst>
              <a:ext uri="{FF2B5EF4-FFF2-40B4-BE49-F238E27FC236}">
                <a16:creationId xmlns:a16="http://schemas.microsoft.com/office/drawing/2014/main" id="{624BE2DE-C1B3-DB54-54FA-8CFD4A4C9B97}"/>
              </a:ext>
            </a:extLst>
          </p:cNvPr>
          <p:cNvSpPr/>
          <p:nvPr/>
        </p:nvSpPr>
        <p:spPr bwMode="auto">
          <a:xfrm>
            <a:off x="415366" y="1253520"/>
            <a:ext cx="11422985" cy="1728192"/>
          </a:xfrm>
          <a:prstGeom prst="rect">
            <a:avLst/>
          </a:prstGeom>
          <a:noFill/>
          <a:ln w="19050" algn="ctr">
            <a:solidFill>
              <a:schemeClr val="tx1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70700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id="{D0800CDC-6732-73F9-756D-BD944A93471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854" y="2615330"/>
            <a:ext cx="11485848" cy="3242170"/>
          </a:xfrm>
        </p:spPr>
        <p:txBody>
          <a:bodyPr/>
          <a:lstStyle/>
          <a:p>
            <a:pPr hangingPunct="0">
              <a:tabLst>
                <a:tab pos="4231005" algn="l"/>
                <a:tab pos="819150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Lucy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No, I never eat ice creams. </a:t>
            </a: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sometimes bring fruit instead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代替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4231005" algn="l"/>
                <a:tab pos="8191500" algn="l"/>
              </a:tabLst>
            </a:pPr>
            <a:endParaRPr lang="en-US" altLang="zh-CN" b="1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4231005" algn="l"/>
                <a:tab pos="819150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Ben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often play basketball. Do you sometimes join games?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4231005" algn="l"/>
                <a:tab pos="819150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Lucy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No. </a:t>
            </a: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 I can always see you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！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id="{A8859ADD-C4F8-3ED6-9DED-8F746749EBA0}"/>
              </a:ext>
            </a:extLst>
          </p:cNvPr>
          <p:cNvSpPr txBox="1"/>
          <p:nvPr/>
        </p:nvSpPr>
        <p:spPr>
          <a:xfrm>
            <a:off x="6455246" y="2753631"/>
            <a:ext cx="57606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D</a:t>
            </a:r>
            <a:endParaRPr lang="zh-CN" altLang="en-US"/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F1A89D94-14C1-AE04-C7E0-BFFCF27E8D82}"/>
              </a:ext>
            </a:extLst>
          </p:cNvPr>
          <p:cNvSpPr txBox="1"/>
          <p:nvPr/>
        </p:nvSpPr>
        <p:spPr>
          <a:xfrm>
            <a:off x="360854" y="3906062"/>
            <a:ext cx="10846920" cy="65684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 hangingPunct="0">
              <a:lnSpc>
                <a:spcPct val="150000"/>
              </a:lnSpc>
            </a:pPr>
            <a:r>
              <a:rPr lang="zh-CN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根据前文可知，本句为不吃冰淇淋的原因，故选</a:t>
            </a:r>
            <a:r>
              <a:rPr lang="en-US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6658FDFF-B63D-62DB-563B-B030C05C0F61}"/>
              </a:ext>
            </a:extLst>
          </p:cNvPr>
          <p:cNvSpPr txBox="1"/>
          <p:nvPr/>
        </p:nvSpPr>
        <p:spPr>
          <a:xfrm>
            <a:off x="360854" y="5796490"/>
            <a:ext cx="11567000" cy="65684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 hangingPunct="0">
              <a:lnSpc>
                <a:spcPct val="150000"/>
              </a:lnSpc>
            </a:pPr>
            <a:r>
              <a:rPr lang="zh-CN" altLang="zh-CN" sz="2800" b="1" spc="-10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前文谈论的是运动，由前文的</a:t>
            </a:r>
            <a:r>
              <a:rPr lang="en-US" altLang="zh-CN" sz="2800" b="1" spc="-10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</a:t>
            </a:r>
            <a:r>
              <a:rPr lang="zh-CN" altLang="zh-CN" sz="2800" b="1" spc="-10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可知，本句意为</a:t>
            </a:r>
            <a:r>
              <a:rPr lang="en-US" altLang="zh-CN" sz="2800" b="1" spc="-100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800" b="1" spc="-10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我从不运动</a:t>
            </a:r>
            <a:r>
              <a:rPr lang="en-US" altLang="zh-CN" sz="2800" b="1" spc="-100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800" b="1" spc="-10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，故选</a:t>
            </a:r>
            <a:r>
              <a:rPr lang="en-US" altLang="zh-CN" sz="2800" b="1" spc="-10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2800" b="1" spc="-10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 spc="-1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F6CA2F2D-B84B-4590-6C29-2EE47313D2C9}"/>
              </a:ext>
            </a:extLst>
          </p:cNvPr>
          <p:cNvSpPr txBox="1"/>
          <p:nvPr/>
        </p:nvSpPr>
        <p:spPr>
          <a:xfrm>
            <a:off x="2960762" y="5311370"/>
            <a:ext cx="47014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800" b="1" spc="-10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endParaRPr lang="zh-CN" altLang="en-US"/>
          </a:p>
        </p:txBody>
      </p:sp>
      <p:sp>
        <p:nvSpPr>
          <p:cNvPr id="7" name="内容占位符 1">
            <a:extLst>
              <a:ext uri="{FF2B5EF4-FFF2-40B4-BE49-F238E27FC236}">
                <a16:creationId xmlns:a16="http://schemas.microsoft.com/office/drawing/2014/main" id="{D8B06E14-E57B-3D1F-D395-563959FEDCE5}"/>
              </a:ext>
            </a:extLst>
          </p:cNvPr>
          <p:cNvSpPr txBox="1">
            <a:spLocks/>
          </p:cNvSpPr>
          <p:nvPr/>
        </p:nvSpPr>
        <p:spPr bwMode="auto">
          <a:xfrm>
            <a:off x="386687" y="692696"/>
            <a:ext cx="11485848" cy="203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tabLst>
                <a:tab pos="4231005" algn="l"/>
                <a:tab pos="819150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I never play sports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B. But I never ride a bike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tabLst>
                <a:tab pos="4230688" algn="l"/>
                <a:tab pos="7446963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I always ride my bike to the park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D. It’s too cold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！</a:t>
            </a:r>
            <a:endParaRPr lang="zh-CN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tabLst>
                <a:tab pos="4231005" algn="l"/>
                <a:tab pos="819150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E. Do you sometimes eat ice creams at the park?</a:t>
            </a:r>
            <a:endParaRPr lang="en-US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9" name="矩形 8">
            <a:extLst>
              <a:ext uri="{FF2B5EF4-FFF2-40B4-BE49-F238E27FC236}">
                <a16:creationId xmlns:a16="http://schemas.microsoft.com/office/drawing/2014/main" id="{624BE2DE-C1B3-DB54-54FA-8CFD4A4C9B97}"/>
              </a:ext>
            </a:extLst>
          </p:cNvPr>
          <p:cNvSpPr/>
          <p:nvPr/>
        </p:nvSpPr>
        <p:spPr bwMode="auto">
          <a:xfrm>
            <a:off x="415366" y="893480"/>
            <a:ext cx="11422985" cy="1728192"/>
          </a:xfrm>
          <a:prstGeom prst="rect">
            <a:avLst/>
          </a:prstGeom>
          <a:noFill/>
          <a:ln w="19050" algn="ctr">
            <a:solidFill>
              <a:schemeClr val="tx1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03711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4" grpId="0"/>
      <p:bldP spid="6" grpId="0"/>
      <p:bldP spid="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87E6803-5DB5-2E51-87FF-60149A5A6D5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id="{276C2914-67A6-B63C-68E2-3931C3EBCCB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854" y="1710210"/>
            <a:ext cx="11485848" cy="4534831"/>
          </a:xfrm>
        </p:spPr>
        <p:txBody>
          <a:bodyPr/>
          <a:lstStyle/>
          <a:p>
            <a:pPr hangingPunct="0">
              <a:tabLst>
                <a:tab pos="4231005" algn="l"/>
                <a:tab pos="81915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六、 根据短文完成下列各题。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ctr" hangingPunct="0">
              <a:tabLst>
                <a:tab pos="4231005" algn="l"/>
                <a:tab pos="819150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brother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busy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8185" hangingPunct="0"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was half past eight in the morning. The telephone bell rang and Mary went to answer it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8185" hangingPunct="0"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“Hello. Who’s that?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asked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8185" hangingPunct="0"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“It’s me, Peter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.”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8185" hangingPunct="0"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Peter was a friend of Mary’s eight-year-old brother, Johnny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5自主探究提优-通.eps" descr="id:2147491794;FounderCES">
            <a:extLst>
              <a:ext uri="{FF2B5EF4-FFF2-40B4-BE49-F238E27FC236}">
                <a16:creationId xmlns:a16="http://schemas.microsoft.com/office/drawing/2014/main" id="{72473D63-2B10-443A-A716-788E0462FFE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836712"/>
            <a:ext cx="9478768" cy="7855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5590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id="{50D0BF9D-8035-871D-EEB4-50CD944DDD5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854" y="1139984"/>
            <a:ext cx="11485848" cy="4616648"/>
          </a:xfrm>
        </p:spPr>
        <p:txBody>
          <a:bodyPr/>
          <a:lstStyle/>
          <a:p>
            <a:pPr indent="718185" hangingPunct="0"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“Oh, hello, Peter. What do you want?</a:t>
            </a:r>
            <a:r>
              <a:rPr lang="en-US" altLang="zh-CN">
                <a:solidFill>
                  <a:srgbClr val="000000"/>
                </a:solidFill>
                <a:latin typeface="+mn-ea"/>
                <a:cs typeface="Times New Roman" panose="02020603050405020304" pitchFamily="18" charset="0"/>
              </a:rPr>
              <a:t>”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said Mary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8185" hangingPunct="0"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“Can I speak to Johnny?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8185" hangingPunct="0"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“No</a:t>
            </a:r>
            <a:r>
              <a:rPr lang="en-US" altLang="zh-CN" sz="280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 ,</a:t>
            </a:r>
            <a:r>
              <a:rPr lang="en-US" altLang="zh-CN">
                <a:solidFill>
                  <a:srgbClr val="00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”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said Mary. “You can’t speak to him now. He is busy. He is getting ready for school. He is eating his breakfast. Grandmother is combing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梳理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his hair. Sister is under the table, putting his shoes on. Mother is putting his books in his schoolbag. Goodbye, I have to go now. I have to hold the door open. The school bus is coming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+mn-ea"/>
                <a:cs typeface="Times New Roman" panose="02020603050405020304" pitchFamily="18" charset="0"/>
              </a:rPr>
              <a:t>”</a:t>
            </a:r>
            <a:endParaRPr lang="zh-CN" altLang="zh-CN" sz="1200">
              <a:solidFill>
                <a:srgbClr val="000000"/>
              </a:solidFill>
              <a:latin typeface="+mn-ea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5131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id="{9E223490-BAE8-B20B-0881-565F37C2503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854" y="1139984"/>
            <a:ext cx="11485848" cy="3242170"/>
          </a:xfrm>
        </p:spPr>
        <p:txBody>
          <a:bodyPr/>
          <a:lstStyle/>
          <a:p>
            <a:pPr hangingPunct="0">
              <a:tabLst>
                <a:tab pos="4231005" algn="l"/>
                <a:tab pos="81915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根据短文内容，选择正确的答案。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4231005" algn="l"/>
                <a:tab pos="81915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Who went to answer it when the telephone bell rang?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Johnny’s sister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Peter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Johnny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5AD124D3-6625-5581-DDDD-F8B9CAA3529D}"/>
              </a:ext>
            </a:extLst>
          </p:cNvPr>
          <p:cNvSpPr txBox="1"/>
          <p:nvPr/>
        </p:nvSpPr>
        <p:spPr>
          <a:xfrm>
            <a:off x="954063" y="1897782"/>
            <a:ext cx="604639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endParaRPr lang="zh-CN" altLang="en-US"/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19D31651-2874-CEA0-309C-7614561A7CA9}"/>
              </a:ext>
            </a:extLst>
          </p:cNvPr>
          <p:cNvSpPr txBox="1"/>
          <p:nvPr/>
        </p:nvSpPr>
        <p:spPr>
          <a:xfrm>
            <a:off x="360854" y="4329496"/>
            <a:ext cx="11485848" cy="13031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 hangingPunct="0">
              <a:lnSpc>
                <a:spcPct val="150000"/>
              </a:lnSpc>
            </a:pPr>
            <a:r>
              <a:rPr lang="zh-CN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“Peter was a friend of Mary’s eight</a:t>
            </a:r>
            <a:r>
              <a:rPr lang="zh-CN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en-US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year</a:t>
            </a:r>
            <a:r>
              <a:rPr lang="zh-CN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en-US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old brother, Johnny.</a:t>
            </a:r>
            <a:r>
              <a:rPr lang="en-US" altLang="zh-CN" sz="2800" b="1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可知，接电话的</a:t>
            </a:r>
            <a:r>
              <a:rPr lang="en-US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Mary</a:t>
            </a:r>
            <a:r>
              <a:rPr lang="zh-CN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</a:t>
            </a:r>
            <a:r>
              <a:rPr lang="en-US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Johnny</a:t>
            </a:r>
            <a:r>
              <a:rPr lang="zh-CN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的妹妹，故选</a:t>
            </a:r>
            <a:r>
              <a:rPr lang="en-US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798343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id="{956FC03B-44DD-92F8-781F-05C0363A73D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854" y="1740431"/>
            <a:ext cx="11485848" cy="2595839"/>
          </a:xfrm>
        </p:spPr>
        <p:txBody>
          <a:bodyPr/>
          <a:lstStyle/>
          <a:p>
            <a:pPr hangingPunct="0">
              <a:tabLst>
                <a:tab pos="4231005" algn="l"/>
                <a:tab pos="81915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Whom did Peter want to speak to?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Mary’s brother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Mary’s sister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Mary’s grandmother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33672FC0-088C-78EF-B991-061909E911E0}"/>
              </a:ext>
            </a:extLst>
          </p:cNvPr>
          <p:cNvSpPr txBox="1"/>
          <p:nvPr/>
        </p:nvSpPr>
        <p:spPr>
          <a:xfrm>
            <a:off x="963588" y="1869207"/>
            <a:ext cx="604639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endParaRPr lang="zh-CN" altLang="en-US"/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EE988A67-A317-ACF8-B2DE-73904E84575A}"/>
              </a:ext>
            </a:extLst>
          </p:cNvPr>
          <p:cNvSpPr txBox="1"/>
          <p:nvPr/>
        </p:nvSpPr>
        <p:spPr>
          <a:xfrm>
            <a:off x="577222" y="4284322"/>
            <a:ext cx="11269480" cy="65684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 hangingPunct="0">
              <a:lnSpc>
                <a:spcPct val="150000"/>
              </a:lnSpc>
            </a:pPr>
            <a:r>
              <a:rPr lang="zh-CN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“Can I speak to Johnny?</a:t>
            </a:r>
            <a:r>
              <a:rPr lang="en-US" altLang="zh-CN" sz="2800" b="1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</a:t>
            </a:r>
            <a:r>
              <a:rPr lang="en-US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Peter</a:t>
            </a:r>
            <a:r>
              <a:rPr lang="zh-CN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想和</a:t>
            </a:r>
            <a:r>
              <a:rPr lang="en-US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Johnny</a:t>
            </a:r>
            <a:r>
              <a:rPr lang="zh-CN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说话，故选</a:t>
            </a:r>
            <a:r>
              <a:rPr lang="en-US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164404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id="{5A0275D8-BBC3-931C-6C4E-03F8E5C8D5A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854" y="1340768"/>
            <a:ext cx="11485848" cy="2600199"/>
          </a:xfrm>
        </p:spPr>
        <p:txBody>
          <a:bodyPr/>
          <a:lstStyle/>
          <a:p>
            <a:pPr hangingPunct="0">
              <a:tabLst>
                <a:tab pos="4231005" algn="l"/>
                <a:tab pos="81915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Johnny couldn’t speak to Peter because Johnny was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putting his shoes on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getting his books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busy eating his breakfast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D39184EF-46DA-7A23-A090-C53EF2BCB9E5}"/>
              </a:ext>
            </a:extLst>
          </p:cNvPr>
          <p:cNvSpPr txBox="1"/>
          <p:nvPr/>
        </p:nvSpPr>
        <p:spPr>
          <a:xfrm>
            <a:off x="968921" y="1460019"/>
            <a:ext cx="589781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C</a:t>
            </a:r>
            <a:endParaRPr lang="zh-CN" altLang="en-US"/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6B7DF801-CF8F-E9EC-2FBA-DEB1396EB4F3}"/>
              </a:ext>
            </a:extLst>
          </p:cNvPr>
          <p:cNvSpPr txBox="1"/>
          <p:nvPr/>
        </p:nvSpPr>
        <p:spPr>
          <a:xfrm>
            <a:off x="514014" y="3889679"/>
            <a:ext cx="11332688" cy="13031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 hangingPunct="0">
              <a:lnSpc>
                <a:spcPct val="150000"/>
              </a:lnSpc>
            </a:pPr>
            <a:r>
              <a:rPr lang="zh-CN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“He is busy ...He is eating his breakfast.</a:t>
            </a:r>
            <a:r>
              <a:rPr lang="en-US" altLang="zh-CN" sz="2800" b="1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</a:t>
            </a:r>
            <a:r>
              <a:rPr lang="en-US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Johnny</a:t>
            </a:r>
            <a:r>
              <a:rPr lang="zh-CN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在吃早餐，故选</a:t>
            </a:r>
            <a:r>
              <a:rPr lang="en-US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88947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id="{D0CC52E5-4A36-4E3C-8399-9362B12D631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854" y="1124744"/>
            <a:ext cx="11485848" cy="3892861"/>
          </a:xfrm>
        </p:spPr>
        <p:txBody>
          <a:bodyPr/>
          <a:lstStyle/>
          <a:p>
            <a:pPr hangingPunct="0">
              <a:tabLst>
                <a:tab pos="4231005" algn="l"/>
                <a:tab pos="81915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根据短文内容，回答问题。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did the telephone ring?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4231005" algn="l"/>
                <a:tab pos="8191500" algn="l"/>
              </a:tabLst>
            </a:pP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_______________________________________________________________</a:t>
            </a:r>
          </a:p>
          <a:p>
            <a:pPr hangingPunct="0">
              <a:tabLst>
                <a:tab pos="4231005" algn="l"/>
                <a:tab pos="8191500" algn="l"/>
              </a:tabLst>
            </a:pPr>
            <a:endParaRPr lang="en-US" altLang="zh-CN">
              <a:solidFill>
                <a:srgbClr val="00AEEF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Who is Peter?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0" marR="0" lvl="0" indent="0" algn="just" defTabSz="914400" rtl="0" eaLnBrk="1" fontAlgn="base" latinLnBrk="0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231005" algn="l"/>
                <a:tab pos="8191500" algn="l"/>
              </a:tabLst>
              <a:defRPr/>
            </a:pP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_______________________________________________________________</a:t>
            </a: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423B30ED-E910-3C74-DBE0-76A466470B58}"/>
              </a:ext>
            </a:extLst>
          </p:cNvPr>
          <p:cNvSpPr txBox="1"/>
          <p:nvPr/>
        </p:nvSpPr>
        <p:spPr>
          <a:xfrm>
            <a:off x="459532" y="2367600"/>
            <a:ext cx="6096000" cy="6612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 hangingPunct="0">
              <a:lnSpc>
                <a:spcPct val="150000"/>
              </a:lnSpc>
            </a:pPr>
            <a:r>
              <a:rPr lang="en-US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 half past eight in the morning.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34E39F7E-B004-6266-455B-8D9575717619}"/>
              </a:ext>
            </a:extLst>
          </p:cNvPr>
          <p:cNvSpPr txBox="1"/>
          <p:nvPr/>
        </p:nvSpPr>
        <p:spPr>
          <a:xfrm>
            <a:off x="459532" y="4281502"/>
            <a:ext cx="6096000" cy="6612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 hangingPunct="0">
              <a:lnSpc>
                <a:spcPct val="150000"/>
              </a:lnSpc>
            </a:pPr>
            <a:r>
              <a:rPr lang="en-US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Peter is Johnny’s friend.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4D1B53E9-7BFC-6AE2-3D6A-7B5362B4A4C1}"/>
              </a:ext>
            </a:extLst>
          </p:cNvPr>
          <p:cNvSpPr txBox="1"/>
          <p:nvPr/>
        </p:nvSpPr>
        <p:spPr>
          <a:xfrm>
            <a:off x="360853" y="3080450"/>
            <a:ext cx="11370027" cy="65684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 hangingPunct="0">
              <a:lnSpc>
                <a:spcPct val="150000"/>
              </a:lnSpc>
            </a:pPr>
            <a:r>
              <a:rPr lang="zh-CN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“It was half past eight in the morning.</a:t>
            </a:r>
            <a:r>
              <a:rPr lang="en-US" altLang="zh-CN" sz="2800" b="1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可知，时间是早上</a:t>
            </a:r>
            <a:r>
              <a:rPr lang="en-US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30</a:t>
            </a:r>
            <a:r>
              <a:rPr lang="zh-CN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id="{65E0FCCE-5B7F-CC43-E156-9C23542A1745}"/>
              </a:ext>
            </a:extLst>
          </p:cNvPr>
          <p:cNvSpPr txBox="1"/>
          <p:nvPr/>
        </p:nvSpPr>
        <p:spPr>
          <a:xfrm>
            <a:off x="465211" y="4952234"/>
            <a:ext cx="11364347" cy="65684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 hangingPunct="0">
              <a:lnSpc>
                <a:spcPct val="150000"/>
              </a:lnSpc>
            </a:pPr>
            <a:r>
              <a:rPr lang="zh-CN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“Peter was a friend of ... Johnny.</a:t>
            </a:r>
            <a:r>
              <a:rPr lang="en-US" altLang="zh-CN" sz="2800" b="1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</a:t>
            </a:r>
            <a:r>
              <a:rPr lang="en-US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Peter</a:t>
            </a:r>
            <a:r>
              <a:rPr lang="zh-CN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</a:t>
            </a:r>
            <a:r>
              <a:rPr lang="en-US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Johnny</a:t>
            </a:r>
            <a:r>
              <a:rPr lang="zh-CN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的朋友。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683025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8" grpId="0"/>
      <p:bldP spid="1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97791"/>
            <a:ext cx="11485848" cy="616579"/>
          </a:xfrm>
        </p:spPr>
        <p:txBody>
          <a:bodyPr/>
          <a:lstStyle/>
          <a:p>
            <a:pPr hangingPunct="0">
              <a:tabLst>
                <a:tab pos="4231005" algn="l"/>
                <a:tab pos="8191500" algn="l"/>
              </a:tabLst>
            </a:pP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一、 听录音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根据所听内容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给下列图片排序。</a:t>
            </a:r>
            <a:endParaRPr lang="zh-CN" altLang="zh-CN" sz="26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25课内基础提优-通.eps" descr="id:2147491752;FounderCES">
            <a:extLst>
              <a:ext uri="{FF2B5EF4-FFF2-40B4-BE49-F238E27FC236}">
                <a16:creationId xmlns:a16="http://schemas.microsoft.com/office/drawing/2014/main" id="{7334A859-1B04-BBC5-60F3-8CC9481D02E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745355"/>
            <a:ext cx="9766800" cy="723616"/>
          </a:xfrm>
          <a:prstGeom prst="rect">
            <a:avLst/>
          </a:prstGeom>
        </p:spPr>
      </p:pic>
      <p:sp>
        <p:nvSpPr>
          <p:cNvPr id="3" name="内容占位符 1">
            <a:extLst>
              <a:ext uri="{FF2B5EF4-FFF2-40B4-BE49-F238E27FC236}">
                <a16:creationId xmlns:a16="http://schemas.microsoft.com/office/drawing/2014/main" id="{28681B75-A653-D4AC-FBE3-D23C6F042A76}"/>
              </a:ext>
            </a:extLst>
          </p:cNvPr>
          <p:cNvSpPr txBox="1">
            <a:spLocks/>
          </p:cNvSpPr>
          <p:nvPr/>
        </p:nvSpPr>
        <p:spPr bwMode="auto">
          <a:xfrm>
            <a:off x="360854" y="1858273"/>
            <a:ext cx="11485848" cy="30212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/>
            <a:r>
              <a:rPr lang="en-US" altLang="zh-CN" sz="2600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1. He often cleans the blackboard after school.</a:t>
            </a:r>
            <a:endParaRPr lang="zh-CN" altLang="zh-CN" sz="26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/>
            <a:r>
              <a:rPr lang="en-US" altLang="zh-CN" sz="2600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2. My sister is reading English books at home.</a:t>
            </a:r>
            <a:endParaRPr lang="zh-CN" altLang="zh-CN" sz="26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/>
            <a:r>
              <a:rPr lang="en-US" altLang="zh-CN" sz="2600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3. Jack rides the bike to school every day.</a:t>
            </a:r>
            <a:endParaRPr lang="zh-CN" altLang="zh-CN" sz="26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/>
            <a:r>
              <a:rPr lang="en-US" altLang="zh-CN" sz="2600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4. Chinese people can use chopsticks.</a:t>
            </a:r>
            <a:endParaRPr lang="zh-CN" altLang="zh-CN" sz="26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/>
            <a:r>
              <a:rPr lang="en-US" altLang="zh-CN" sz="2600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5. Lily likes to write stories in English.</a:t>
            </a:r>
            <a:endParaRPr lang="zh-CN" altLang="zh-CN" sz="26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fd67.jpg" descr="id:2147494291;FounderCES">
            <a:extLst>
              <a:ext uri="{FF2B5EF4-FFF2-40B4-BE49-F238E27FC236}">
                <a16:creationId xmlns:a16="http://schemas.microsoft.com/office/drawing/2014/main" id="{B8148B32-0719-8F49-2AE8-6EB317657A2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5876" y="4816771"/>
            <a:ext cx="10800248" cy="1769031"/>
          </a:xfrm>
          <a:prstGeom prst="rect">
            <a:avLst/>
          </a:prstGeom>
        </p:spPr>
      </p:pic>
      <p:sp>
        <p:nvSpPr>
          <p:cNvPr id="6" name="文本框 5">
            <a:extLst>
              <a:ext uri="{FF2B5EF4-FFF2-40B4-BE49-F238E27FC236}">
                <a16:creationId xmlns:a16="http://schemas.microsoft.com/office/drawing/2014/main" id="{477AF996-3EFB-1A51-C456-EA85668F6BAA}"/>
              </a:ext>
            </a:extLst>
          </p:cNvPr>
          <p:cNvSpPr txBox="1"/>
          <p:nvPr/>
        </p:nvSpPr>
        <p:spPr>
          <a:xfrm>
            <a:off x="1000222" y="6176131"/>
            <a:ext cx="416899" cy="4924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600" b="1">
                <a:solidFill>
                  <a:srgbClr val="FF0000"/>
                </a:solidFill>
                <a:effectLst/>
              </a:rPr>
              <a:t>3</a:t>
            </a:r>
            <a:endParaRPr lang="zh-CN" altLang="en-US" sz="2600"/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735025DC-179C-9BF7-D1D5-41731A26E500}"/>
              </a:ext>
            </a:extLst>
          </p:cNvPr>
          <p:cNvSpPr txBox="1"/>
          <p:nvPr/>
        </p:nvSpPr>
        <p:spPr>
          <a:xfrm>
            <a:off x="3049466" y="6176131"/>
            <a:ext cx="416899" cy="4924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600" b="1">
                <a:solidFill>
                  <a:srgbClr val="FF0000"/>
                </a:solidFill>
                <a:effectLst/>
              </a:rPr>
              <a:t>4</a:t>
            </a:r>
            <a:endParaRPr lang="zh-CN" altLang="en-US" sz="2600"/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id="{BE99A79F-5491-CEF2-BB78-83F3A7D15860}"/>
              </a:ext>
            </a:extLst>
          </p:cNvPr>
          <p:cNvSpPr txBox="1"/>
          <p:nvPr/>
        </p:nvSpPr>
        <p:spPr>
          <a:xfrm>
            <a:off x="5529606" y="6178245"/>
            <a:ext cx="416899" cy="4924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600" b="1">
                <a:solidFill>
                  <a:srgbClr val="FF0000"/>
                </a:solidFill>
                <a:effectLst/>
              </a:rPr>
              <a:t>1</a:t>
            </a:r>
            <a:endParaRPr lang="zh-CN" altLang="en-US" sz="2600"/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id="{C8F72A3C-3750-C41F-4FDD-9D5487F912AC}"/>
              </a:ext>
            </a:extLst>
          </p:cNvPr>
          <p:cNvSpPr txBox="1"/>
          <p:nvPr/>
        </p:nvSpPr>
        <p:spPr>
          <a:xfrm>
            <a:off x="8054571" y="6194061"/>
            <a:ext cx="416899" cy="4924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600" b="1">
                <a:solidFill>
                  <a:srgbClr val="FF0000"/>
                </a:solidFill>
                <a:effectLst/>
              </a:rPr>
              <a:t>5</a:t>
            </a:r>
            <a:endParaRPr lang="zh-CN" altLang="en-US" sz="2600"/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id="{4F79F60A-94DE-029F-7983-684077127F73}"/>
              </a:ext>
            </a:extLst>
          </p:cNvPr>
          <p:cNvSpPr txBox="1"/>
          <p:nvPr/>
        </p:nvSpPr>
        <p:spPr>
          <a:xfrm>
            <a:off x="10585055" y="6185096"/>
            <a:ext cx="542405" cy="4924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600" b="1">
                <a:solidFill>
                  <a:srgbClr val="FF0000"/>
                </a:solidFill>
                <a:effectLst/>
              </a:rPr>
              <a:t>2</a:t>
            </a:r>
            <a:endParaRPr lang="zh-CN" altLang="en-US" sz="2600"/>
          </a:p>
        </p:txBody>
      </p:sp>
    </p:spTree>
    <p:extLst>
      <p:ext uri="{BB962C8B-B14F-4D97-AF65-F5344CB8AC3E}">
        <p14:creationId xmlns:p14="http://schemas.microsoft.com/office/powerpoint/2010/main" val="21870484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  <p:bldP spid="10" grpId="0"/>
      <p:bldP spid="12" grpId="0"/>
      <p:bldP spid="1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4">
            <a:extLst>
              <a:ext uri="{FF2B5EF4-FFF2-40B4-BE49-F238E27FC236}">
                <a16:creationId xmlns:a16="http://schemas.microsoft.com/office/drawing/2014/main" id="{C74580CD-95DB-E971-26B7-242ECFDEEFE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854" y="692696"/>
            <a:ext cx="11485848" cy="2827184"/>
          </a:xfrm>
        </p:spPr>
        <p:txBody>
          <a:bodyPr/>
          <a:lstStyle/>
          <a:p>
            <a:pPr hangingPunct="0">
              <a:lnSpc>
                <a:spcPct val="140000"/>
              </a:lnSpc>
              <a:tabLst>
                <a:tab pos="4231005" algn="l"/>
                <a:tab pos="8191500" algn="l"/>
              </a:tabLst>
            </a:pP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二、 从方框中选择合适的单词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补全句子。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每词限用一次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26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ctr" hangingPunct="0">
              <a:lnSpc>
                <a:spcPct val="140000"/>
              </a:lnSpc>
              <a:tabLst>
                <a:tab pos="4231005" algn="l"/>
                <a:tab pos="8191500" algn="l"/>
              </a:tabLst>
            </a:pP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show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camera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often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never</a:t>
            </a:r>
            <a:endParaRPr lang="zh-CN" altLang="zh-CN" sz="26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tabLst>
                <a:tab pos="4231005" algn="l"/>
                <a:tab pos="8191500" algn="l"/>
              </a:tabLst>
            </a:pPr>
            <a:r>
              <a:rPr lang="en-US" altLang="zh-CN" sz="260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60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Lily doesn’t like watching TV, so she </a:t>
            </a:r>
            <a:r>
              <a:rPr lang="zh-CN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watches TV</a:t>
            </a:r>
            <a:r>
              <a:rPr lang="en-US" altLang="zh-CN" sz="26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6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tabLst>
                <a:tab pos="4231005" algn="l"/>
                <a:tab pos="8191500" algn="l"/>
              </a:tabLst>
            </a:pPr>
            <a:endParaRPr lang="en-US" altLang="zh-CN" sz="2600">
              <a:solidFill>
                <a:srgbClr val="00AEEF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tabLst>
                <a:tab pos="4231005" algn="l"/>
                <a:tab pos="8191500" algn="l"/>
              </a:tabLst>
            </a:pPr>
            <a:r>
              <a:rPr lang="en-US" altLang="zh-CN" sz="260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60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Did he </a:t>
            </a:r>
            <a:r>
              <a:rPr lang="zh-CN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 his photos in China?</a:t>
            </a:r>
            <a:endParaRPr lang="zh-CN" altLang="zh-CN" sz="26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>
            <a:extLst>
              <a:ext uri="{FF2B5EF4-FFF2-40B4-BE49-F238E27FC236}">
                <a16:creationId xmlns:a16="http://schemas.microsoft.com/office/drawing/2014/main" id="{23D9F5A1-79E4-28ED-71F9-240E545FB0D5}"/>
              </a:ext>
            </a:extLst>
          </p:cNvPr>
          <p:cNvSpPr/>
          <p:nvPr/>
        </p:nvSpPr>
        <p:spPr bwMode="auto">
          <a:xfrm>
            <a:off x="3862958" y="1402488"/>
            <a:ext cx="4536504" cy="504056"/>
          </a:xfrm>
          <a:prstGeom prst="rect">
            <a:avLst/>
          </a:prstGeom>
          <a:noFill/>
          <a:ln w="19050" algn="ctr">
            <a:solidFill>
              <a:schemeClr val="tx1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>
              <a:solidFill>
                <a:srgbClr val="FF0000"/>
              </a:solidFill>
            </a:endParaRP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D40CE9BD-D05F-E5A3-5381-E45EEE93AE61}"/>
              </a:ext>
            </a:extLst>
          </p:cNvPr>
          <p:cNvSpPr txBox="1"/>
          <p:nvPr/>
        </p:nvSpPr>
        <p:spPr>
          <a:xfrm>
            <a:off x="5793106" y="1789343"/>
            <a:ext cx="1069247" cy="59061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40000"/>
              </a:lnSpc>
            </a:pPr>
            <a:r>
              <a:rPr lang="en-US" altLang="zh-CN" sz="2600" b="1">
                <a:solidFill>
                  <a:srgbClr val="FF0000"/>
                </a:solidFill>
                <a:effectLst/>
              </a:rPr>
              <a:t>never</a:t>
            </a:r>
            <a:endParaRPr lang="zh-CN" altLang="en-US" sz="2600"/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573B6BBD-82A3-CD84-3638-37B9C65E88EE}"/>
              </a:ext>
            </a:extLst>
          </p:cNvPr>
          <p:cNvSpPr txBox="1"/>
          <p:nvPr/>
        </p:nvSpPr>
        <p:spPr>
          <a:xfrm>
            <a:off x="1836446" y="2907800"/>
            <a:ext cx="1224136" cy="59061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40000"/>
              </a:lnSpc>
            </a:pPr>
            <a:r>
              <a:rPr lang="en-US" altLang="zh-CN" sz="2600" b="1">
                <a:solidFill>
                  <a:srgbClr val="FF0000"/>
                </a:solidFill>
                <a:effectLst/>
              </a:rPr>
              <a:t>show</a:t>
            </a:r>
            <a:endParaRPr lang="zh-CN" altLang="en-US" sz="2600"/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35E3DCF7-7106-480A-0325-F9EE9D0AC7F5}"/>
              </a:ext>
            </a:extLst>
          </p:cNvPr>
          <p:cNvSpPr txBox="1"/>
          <p:nvPr/>
        </p:nvSpPr>
        <p:spPr>
          <a:xfrm>
            <a:off x="369646" y="2364661"/>
            <a:ext cx="10846920" cy="58657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 hangingPunct="0">
              <a:lnSpc>
                <a:spcPct val="140000"/>
              </a:lnSpc>
            </a:pPr>
            <a:r>
              <a:rPr lang="zh-CN" altLang="zh-CN" sz="2600" b="1">
                <a:solidFill>
                  <a:srgbClr val="FF0000"/>
                </a:solidFill>
                <a:effectLst/>
                <a:ea typeface="宋体" panose="02010600030101010101" pitchFamily="2" charset="-122"/>
                <a:cs typeface="Times New Roman" panose="02020603050405020304" pitchFamily="18" charset="0"/>
              </a:rPr>
              <a:t>句意为</a:t>
            </a:r>
            <a:r>
              <a:rPr lang="en-US" altLang="zh-CN" sz="2600" b="1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600" b="1">
                <a:solidFill>
                  <a:srgbClr val="FF0000"/>
                </a:solidFill>
                <a:effectLst/>
                <a:ea typeface="宋体" panose="02010600030101010101" pitchFamily="2" charset="-122"/>
                <a:cs typeface="Times New Roman" panose="02020603050405020304" pitchFamily="18" charset="0"/>
              </a:rPr>
              <a:t>莉莉不喜欢看电视，所以她从不看电视</a:t>
            </a:r>
            <a:r>
              <a:rPr lang="en-US" altLang="zh-CN" sz="2600" b="1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600" b="1">
                <a:solidFill>
                  <a:srgbClr val="FF0000"/>
                </a:solidFill>
                <a:effectLst/>
                <a:ea typeface="宋体" panose="02010600030101010101" pitchFamily="2" charset="-122"/>
                <a:cs typeface="Times New Roman" panose="02020603050405020304" pitchFamily="18" charset="0"/>
              </a:rPr>
              <a:t>，故填</a:t>
            </a:r>
            <a:r>
              <a:rPr lang="en-US" altLang="zh-CN" sz="2600" b="1">
                <a:solidFill>
                  <a:srgbClr val="FF0000"/>
                </a:solidFill>
                <a:effectLst/>
                <a:ea typeface="宋体" panose="02010600030101010101" pitchFamily="2" charset="-122"/>
                <a:cs typeface="Times New Roman" panose="02020603050405020304" pitchFamily="18" charset="0"/>
              </a:rPr>
              <a:t>never</a:t>
            </a:r>
            <a:r>
              <a:rPr lang="zh-CN" altLang="zh-CN" sz="2600" b="1">
                <a:solidFill>
                  <a:srgbClr val="FF0000"/>
                </a:solidFill>
                <a:effectLst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600">
              <a:solidFill>
                <a:srgbClr val="000000"/>
              </a:solidFill>
              <a:effectLst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id="{C8C19F18-8AEA-2951-2DBE-3891A49DC546}"/>
              </a:ext>
            </a:extLst>
          </p:cNvPr>
          <p:cNvSpPr txBox="1"/>
          <p:nvPr/>
        </p:nvSpPr>
        <p:spPr>
          <a:xfrm>
            <a:off x="369646" y="3482720"/>
            <a:ext cx="11198168" cy="58657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 hangingPunct="0">
              <a:lnSpc>
                <a:spcPct val="140000"/>
              </a:lnSpc>
            </a:pPr>
            <a:r>
              <a:rPr lang="zh-CN" altLang="zh-CN" sz="26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本句是以</a:t>
            </a:r>
            <a:r>
              <a:rPr lang="en-US" altLang="zh-CN" sz="26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Did </a:t>
            </a:r>
            <a:r>
              <a:rPr lang="zh-CN" altLang="zh-CN" sz="26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引导的一般疑问句，后面的动词用原形。故填</a:t>
            </a:r>
            <a:r>
              <a:rPr lang="en-US" altLang="zh-CN" sz="26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show</a:t>
            </a:r>
            <a:r>
              <a:rPr lang="zh-CN" altLang="zh-CN" sz="26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6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4">
            <a:extLst>
              <a:ext uri="{FF2B5EF4-FFF2-40B4-BE49-F238E27FC236}">
                <a16:creationId xmlns:a16="http://schemas.microsoft.com/office/drawing/2014/main" id="{A801CA47-3E72-78A3-1E20-D428FD0DCC0C}"/>
              </a:ext>
            </a:extLst>
          </p:cNvPr>
          <p:cNvSpPr txBox="1">
            <a:spLocks/>
          </p:cNvSpPr>
          <p:nvPr/>
        </p:nvSpPr>
        <p:spPr bwMode="auto">
          <a:xfrm>
            <a:off x="360854" y="4023352"/>
            <a:ext cx="11485848" cy="17068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40000"/>
              </a:lnSpc>
              <a:tabLst>
                <a:tab pos="4231005" algn="l"/>
                <a:tab pos="8191500" algn="l"/>
              </a:tabLst>
            </a:pPr>
            <a:r>
              <a:rPr lang="en-US" altLang="zh-CN" sz="260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z="260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</a:t>
            </a:r>
            <a:r>
              <a:rPr lang="zh-CN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read books, because books are good for me</a:t>
            </a:r>
            <a:r>
              <a:rPr lang="en-US" altLang="zh-CN" sz="26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6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40000"/>
              </a:lnSpc>
              <a:tabLst>
                <a:tab pos="4231005" algn="l"/>
                <a:tab pos="8191500" algn="l"/>
              </a:tabLst>
            </a:pPr>
            <a:endParaRPr lang="en-US" altLang="zh-CN" sz="2600">
              <a:solidFill>
                <a:srgbClr val="00AEEF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40000"/>
              </a:lnSpc>
              <a:tabLst>
                <a:tab pos="4231005" algn="l"/>
                <a:tab pos="8191500" algn="l"/>
              </a:tabLst>
            </a:pPr>
            <a:r>
              <a:rPr lang="en-US" altLang="zh-CN" sz="260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z="260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 grandpa uses the </a:t>
            </a:r>
            <a:r>
              <a:rPr lang="zh-CN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take photos</a:t>
            </a:r>
            <a:r>
              <a:rPr lang="en-US" altLang="zh-CN" sz="26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6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25C888F8-33AA-150E-791B-1C2A1EBEBF07}"/>
              </a:ext>
            </a:extLst>
          </p:cNvPr>
          <p:cNvSpPr txBox="1"/>
          <p:nvPr/>
        </p:nvSpPr>
        <p:spPr>
          <a:xfrm>
            <a:off x="360854" y="4581128"/>
            <a:ext cx="10486880" cy="58657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 hangingPunct="0">
              <a:lnSpc>
                <a:spcPct val="140000"/>
              </a:lnSpc>
            </a:pPr>
            <a:r>
              <a:rPr lang="zh-CN" altLang="zh-CN" sz="2600" b="1">
                <a:solidFill>
                  <a:srgbClr val="FF0000"/>
                </a:solidFill>
                <a:effectLst/>
                <a:ea typeface="宋体" panose="02010600030101010101" pitchFamily="2" charset="-122"/>
                <a:cs typeface="Times New Roman" panose="02020603050405020304" pitchFamily="18" charset="0"/>
              </a:rPr>
              <a:t>句意为</a:t>
            </a:r>
            <a:r>
              <a:rPr lang="en-US" altLang="zh-CN" sz="2600" b="1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600" b="1">
                <a:solidFill>
                  <a:srgbClr val="FF0000"/>
                </a:solidFill>
                <a:effectLst/>
                <a:ea typeface="宋体" panose="02010600030101010101" pitchFamily="2" charset="-122"/>
                <a:cs typeface="Times New Roman" panose="02020603050405020304" pitchFamily="18" charset="0"/>
              </a:rPr>
              <a:t>我经常读书，因为书对我有益处</a:t>
            </a:r>
            <a:r>
              <a:rPr lang="en-US" altLang="zh-CN" sz="2600" b="1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600" b="1">
                <a:solidFill>
                  <a:srgbClr val="FF0000"/>
                </a:solidFill>
                <a:effectLst/>
                <a:ea typeface="宋体" panose="02010600030101010101" pitchFamily="2" charset="-122"/>
                <a:cs typeface="Times New Roman" panose="02020603050405020304" pitchFamily="18" charset="0"/>
              </a:rPr>
              <a:t>，故填</a:t>
            </a:r>
            <a:r>
              <a:rPr lang="en-US" altLang="zh-CN" sz="2600" b="1">
                <a:solidFill>
                  <a:srgbClr val="FF0000"/>
                </a:solidFill>
                <a:effectLst/>
                <a:ea typeface="宋体" panose="02010600030101010101" pitchFamily="2" charset="-122"/>
                <a:cs typeface="Times New Roman" panose="02020603050405020304" pitchFamily="18" charset="0"/>
              </a:rPr>
              <a:t>often</a:t>
            </a:r>
            <a:r>
              <a:rPr lang="zh-CN" altLang="zh-CN" sz="2600" b="1">
                <a:solidFill>
                  <a:srgbClr val="FF0000"/>
                </a:solidFill>
                <a:effectLst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600">
              <a:solidFill>
                <a:srgbClr val="000000"/>
              </a:solidFill>
              <a:effectLst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C512268B-4B4E-7C33-C695-CE0D626CE1E0}"/>
              </a:ext>
            </a:extLst>
          </p:cNvPr>
          <p:cNvSpPr txBox="1"/>
          <p:nvPr/>
        </p:nvSpPr>
        <p:spPr>
          <a:xfrm>
            <a:off x="1036006" y="4023352"/>
            <a:ext cx="1368152" cy="59061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40000"/>
              </a:lnSpc>
            </a:pPr>
            <a:r>
              <a:rPr lang="en-US" altLang="zh-CN" sz="2600" b="1">
                <a:solidFill>
                  <a:srgbClr val="FF0000"/>
                </a:solidFill>
                <a:effectLst/>
              </a:rPr>
              <a:t>often</a:t>
            </a:r>
            <a:endParaRPr lang="zh-CN" altLang="en-US" sz="2600"/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id="{66EC66E8-BEAA-DDC7-A176-EEC35604988F}"/>
              </a:ext>
            </a:extLst>
          </p:cNvPr>
          <p:cNvSpPr txBox="1"/>
          <p:nvPr/>
        </p:nvSpPr>
        <p:spPr>
          <a:xfrm>
            <a:off x="3628646" y="5129760"/>
            <a:ext cx="1368152" cy="59061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40000"/>
              </a:lnSpc>
            </a:pPr>
            <a:r>
              <a:rPr lang="en-US" altLang="zh-CN" sz="2600" b="1">
                <a:solidFill>
                  <a:srgbClr val="FF0000"/>
                </a:solidFill>
                <a:effectLst/>
              </a:rPr>
              <a:t>camera</a:t>
            </a:r>
            <a:endParaRPr lang="zh-CN" altLang="en-US" sz="2600"/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id="{DE00EF9E-DD22-C6FE-1945-0B585EAFFF42}"/>
              </a:ext>
            </a:extLst>
          </p:cNvPr>
          <p:cNvSpPr txBox="1"/>
          <p:nvPr/>
        </p:nvSpPr>
        <p:spPr>
          <a:xfrm>
            <a:off x="360854" y="5706968"/>
            <a:ext cx="8758688" cy="58657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 hangingPunct="0">
              <a:lnSpc>
                <a:spcPct val="140000"/>
              </a:lnSpc>
            </a:pPr>
            <a:r>
              <a:rPr lang="zh-CN" altLang="zh-CN" sz="2600" b="1">
                <a:solidFill>
                  <a:srgbClr val="FF0000"/>
                </a:solidFill>
                <a:effectLst/>
                <a:ea typeface="宋体" panose="02010600030101010101" pitchFamily="2" charset="-122"/>
                <a:cs typeface="Times New Roman" panose="02020603050405020304" pitchFamily="18" charset="0"/>
              </a:rPr>
              <a:t>句意为</a:t>
            </a:r>
            <a:r>
              <a:rPr lang="en-US" altLang="zh-CN" sz="2600" b="1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600" b="1">
                <a:solidFill>
                  <a:srgbClr val="FF0000"/>
                </a:solidFill>
                <a:effectLst/>
                <a:ea typeface="宋体" panose="02010600030101010101" pitchFamily="2" charset="-122"/>
                <a:cs typeface="Times New Roman" panose="02020603050405020304" pitchFamily="18" charset="0"/>
              </a:rPr>
              <a:t>我爷爷用照相机拍照</a:t>
            </a:r>
            <a:r>
              <a:rPr lang="en-US" altLang="zh-CN" sz="2600" b="1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600" b="1">
                <a:solidFill>
                  <a:srgbClr val="FF0000"/>
                </a:solidFill>
                <a:effectLst/>
                <a:ea typeface="宋体" panose="02010600030101010101" pitchFamily="2" charset="-122"/>
                <a:cs typeface="Times New Roman" panose="02020603050405020304" pitchFamily="18" charset="0"/>
              </a:rPr>
              <a:t>，故填</a:t>
            </a:r>
            <a:r>
              <a:rPr lang="en-US" altLang="zh-CN" sz="2600" b="1">
                <a:solidFill>
                  <a:srgbClr val="FF0000"/>
                </a:solidFill>
                <a:effectLst/>
                <a:ea typeface="宋体" panose="02010600030101010101" pitchFamily="2" charset="-122"/>
                <a:cs typeface="Times New Roman" panose="02020603050405020304" pitchFamily="18" charset="0"/>
              </a:rPr>
              <a:t>camera</a:t>
            </a:r>
            <a:r>
              <a:rPr lang="zh-CN" altLang="zh-CN" sz="2600" b="1">
                <a:solidFill>
                  <a:srgbClr val="FF0000"/>
                </a:solidFill>
                <a:effectLst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600">
              <a:solidFill>
                <a:srgbClr val="000000"/>
              </a:solidFill>
              <a:effectLst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25001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/>
      <p:bldP spid="9" grpId="0"/>
      <p:bldP spid="11" grpId="0"/>
      <p:bldP spid="6" grpId="0"/>
      <p:bldP spid="8" grpId="0"/>
      <p:bldP spid="10" grpId="0"/>
      <p:bldP spid="1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9F04B78-15DA-946C-BB2C-BEE22BFADD4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id="{0C2DD1A1-81F4-4D2E-B158-97B6052041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854" y="1927482"/>
            <a:ext cx="11485848" cy="3246530"/>
          </a:xfrm>
        </p:spPr>
        <p:txBody>
          <a:bodyPr/>
          <a:lstStyle/>
          <a:p>
            <a:pPr hangingPunct="0">
              <a:tabLst>
                <a:tab pos="4484688" algn="l"/>
                <a:tab pos="6999288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三、 单项选择。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4484688" algn="l"/>
                <a:tab pos="6999288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I’d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swim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tabLst>
                <a:tab pos="4484688" algn="l"/>
                <a:tab pos="6999288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loved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love	C. loving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4484688" algn="l"/>
                <a:tab pos="6999288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 you want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swimming this afternoon?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tabLst>
                <a:tab pos="4484688" algn="l"/>
                <a:tab pos="6999288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goes	B. to go	C. go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25课外拓展提优-通.eps" descr="id:2147491759;FounderCES">
            <a:extLst>
              <a:ext uri="{FF2B5EF4-FFF2-40B4-BE49-F238E27FC236}">
                <a16:creationId xmlns:a16="http://schemas.microsoft.com/office/drawing/2014/main" id="{25F9F7F7-C32D-1C24-8785-13298D36F4C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3" y="1069831"/>
            <a:ext cx="7222905" cy="767588"/>
          </a:xfrm>
          <a:prstGeom prst="rect">
            <a:avLst/>
          </a:prstGeom>
        </p:spPr>
      </p:pic>
      <p:sp>
        <p:nvSpPr>
          <p:cNvPr id="4" name="文本框 3">
            <a:extLst>
              <a:ext uri="{FF2B5EF4-FFF2-40B4-BE49-F238E27FC236}">
                <a16:creationId xmlns:a16="http://schemas.microsoft.com/office/drawing/2014/main" id="{B1313C3D-BE51-A5FC-E65C-EEE3C7141750}"/>
              </a:ext>
            </a:extLst>
          </p:cNvPr>
          <p:cNvSpPr txBox="1"/>
          <p:nvPr/>
        </p:nvSpPr>
        <p:spPr>
          <a:xfrm>
            <a:off x="969731" y="2680872"/>
            <a:ext cx="516963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B</a:t>
            </a:r>
            <a:endParaRPr lang="zh-CN" altLang="en-US"/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59D9398B-7BAF-D8CE-DD5C-F84820CC2FBA}"/>
              </a:ext>
            </a:extLst>
          </p:cNvPr>
          <p:cNvSpPr txBox="1"/>
          <p:nvPr/>
        </p:nvSpPr>
        <p:spPr>
          <a:xfrm>
            <a:off x="969731" y="3950804"/>
            <a:ext cx="516963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B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502299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id="{9D9C9681-E41E-FF65-1CC2-4F172FDB14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854" y="1139984"/>
            <a:ext cx="11485848" cy="3892861"/>
          </a:xfrm>
        </p:spPr>
        <p:txBody>
          <a:bodyPr/>
          <a:lstStyle/>
          <a:p>
            <a:pPr hangingPunct="0">
              <a:tabLst>
                <a:tab pos="4230688" algn="l"/>
                <a:tab pos="681355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 likes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books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tabLst>
                <a:tab pos="4230688" algn="l"/>
                <a:tab pos="681355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seeing	B. watching	C. reading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4230688" algn="l"/>
                <a:tab pos="681355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are you doing?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shopping list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tabLst>
                <a:tab pos="4230688" algn="l"/>
                <a:tab pos="681355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make	B. makes	C. am making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4230688" algn="l"/>
                <a:tab pos="681355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drink cola, because I don’t like it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tabLst>
                <a:tab pos="4230688" algn="l"/>
                <a:tab pos="681355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always	B. never	C. often 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DE644096-1390-FC24-8E45-BDA71011344B}"/>
              </a:ext>
            </a:extLst>
          </p:cNvPr>
          <p:cNvSpPr txBox="1"/>
          <p:nvPr/>
        </p:nvSpPr>
        <p:spPr>
          <a:xfrm>
            <a:off x="945798" y="1251176"/>
            <a:ext cx="54089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C</a:t>
            </a:r>
            <a:endParaRPr lang="zh-CN" altLang="en-US"/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271A601C-9017-1F7B-D156-22CAEB93565A}"/>
              </a:ext>
            </a:extLst>
          </p:cNvPr>
          <p:cNvSpPr txBox="1"/>
          <p:nvPr/>
        </p:nvSpPr>
        <p:spPr>
          <a:xfrm>
            <a:off x="954590" y="2536818"/>
            <a:ext cx="54089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C</a:t>
            </a:r>
            <a:endParaRPr lang="zh-CN" altLang="en-US"/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7BEC5440-1AF3-7FEF-EDE8-85678C0E5D71}"/>
              </a:ext>
            </a:extLst>
          </p:cNvPr>
          <p:cNvSpPr txBox="1"/>
          <p:nvPr/>
        </p:nvSpPr>
        <p:spPr>
          <a:xfrm>
            <a:off x="963382" y="3816824"/>
            <a:ext cx="54089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B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279303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id="{E8A07B69-BCCF-CE63-D158-5F10F1E519F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854" y="908720"/>
            <a:ext cx="11485848" cy="3892861"/>
          </a:xfrm>
        </p:spPr>
        <p:txBody>
          <a:bodyPr/>
          <a:lstStyle/>
          <a:p>
            <a:pPr hangingPunct="0">
              <a:tabLst>
                <a:tab pos="4231005" algn="l"/>
                <a:tab pos="81915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四、 连词成句。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the, for, teacher, I, clean, blackboard, my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4231005" algn="l"/>
                <a:tab pos="8191500" algn="l"/>
              </a:tabLst>
            </a:pP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_______________________________________________________________</a:t>
            </a:r>
          </a:p>
          <a:p>
            <a:pPr hangingPunct="0">
              <a:tabLst>
                <a:tab pos="4231005" algn="l"/>
                <a:tab pos="8191500" algn="l"/>
              </a:tabLst>
            </a:pPr>
            <a:endParaRPr lang="en-US" altLang="zh-CN">
              <a:solidFill>
                <a:srgbClr val="00AEEF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sea, in, like, the, fishing, I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4231005" algn="l"/>
                <a:tab pos="8191500" algn="l"/>
              </a:tabLst>
            </a:pP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_______________________________________________________________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511942CD-CE60-F8A8-4DD3-6B56A70612C0}"/>
              </a:ext>
            </a:extLst>
          </p:cNvPr>
          <p:cNvSpPr txBox="1"/>
          <p:nvPr/>
        </p:nvSpPr>
        <p:spPr>
          <a:xfrm>
            <a:off x="406574" y="2155241"/>
            <a:ext cx="6093068" cy="6612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 hangingPunct="0">
              <a:lnSpc>
                <a:spcPct val="150000"/>
              </a:lnSpc>
            </a:pPr>
            <a:r>
              <a:rPr lang="en-US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clean the blackboard for my teacher.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48EBD604-0816-62F4-E0AF-30D954732CAB}"/>
              </a:ext>
            </a:extLst>
          </p:cNvPr>
          <p:cNvSpPr txBox="1"/>
          <p:nvPr/>
        </p:nvSpPr>
        <p:spPr>
          <a:xfrm>
            <a:off x="406574" y="2839516"/>
            <a:ext cx="10729192" cy="65684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 hangingPunct="0">
              <a:lnSpc>
                <a:spcPct val="150000"/>
              </a:lnSpc>
            </a:pPr>
            <a:r>
              <a:rPr lang="zh-CN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由句号可知，本句是陈述句。句意为</a:t>
            </a:r>
            <a:r>
              <a:rPr lang="en-US" altLang="zh-CN" sz="2800" b="1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我为我的老师擦黑板</a:t>
            </a:r>
            <a:r>
              <a:rPr lang="en-US" altLang="zh-CN" sz="2800" b="1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0F8D20AD-B746-D40E-1791-B0EBA7ACBAA6}"/>
              </a:ext>
            </a:extLst>
          </p:cNvPr>
          <p:cNvSpPr txBox="1"/>
          <p:nvPr/>
        </p:nvSpPr>
        <p:spPr>
          <a:xfrm>
            <a:off x="396022" y="4070869"/>
            <a:ext cx="6093068" cy="6612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 hangingPunct="0">
              <a:lnSpc>
                <a:spcPct val="150000"/>
              </a:lnSpc>
            </a:pPr>
            <a:r>
              <a:rPr lang="en-US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like fishing in the sea.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id="{F141B519-106E-9680-559A-3DC436F51ED0}"/>
              </a:ext>
            </a:extLst>
          </p:cNvPr>
          <p:cNvSpPr txBox="1"/>
          <p:nvPr/>
        </p:nvSpPr>
        <p:spPr>
          <a:xfrm>
            <a:off x="360854" y="4757621"/>
            <a:ext cx="11134952" cy="65684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 hangingPunct="0">
              <a:lnSpc>
                <a:spcPct val="150000"/>
              </a:lnSpc>
            </a:pPr>
            <a:r>
              <a:rPr lang="zh-CN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由句号可知，本句是陈述句。句意为</a:t>
            </a:r>
            <a:r>
              <a:rPr lang="en-US" altLang="zh-CN" sz="2800" b="1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我喜欢在海里钓鱼</a:t>
            </a:r>
            <a:r>
              <a:rPr lang="en-US" altLang="zh-CN" sz="2800" b="1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209527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8" grpId="0"/>
      <p:bldP spid="1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id="{F910515C-C166-1BB6-BBF0-A5155E67C28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854" y="1139984"/>
            <a:ext cx="11485848" cy="3246530"/>
          </a:xfrm>
        </p:spPr>
        <p:txBody>
          <a:bodyPr/>
          <a:lstStyle/>
          <a:p>
            <a:pPr hangingPunct="0"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photos, see, want, do, my, to, you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4231005" algn="l"/>
                <a:tab pos="8191500" algn="l"/>
              </a:tabLst>
            </a:pP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_______________________________________________________________ </a:t>
            </a:r>
          </a:p>
          <a:p>
            <a:pPr hangingPunct="0">
              <a:tabLst>
                <a:tab pos="4231005" algn="l"/>
                <a:tab pos="8191500" algn="l"/>
              </a:tabLst>
            </a:pPr>
            <a:endParaRPr lang="en-US" altLang="zh-CN">
              <a:solidFill>
                <a:srgbClr val="00AEEF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day, remember, will, that, always, I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4231005" algn="l"/>
                <a:tab pos="8191500" algn="l"/>
              </a:tabLst>
            </a:pP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_______________________________________________________________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76688972-1029-F587-0458-1B26BFFE95B3}"/>
              </a:ext>
            </a:extLst>
          </p:cNvPr>
          <p:cNvSpPr txBox="1"/>
          <p:nvPr/>
        </p:nvSpPr>
        <p:spPr>
          <a:xfrm>
            <a:off x="399938" y="1741528"/>
            <a:ext cx="6093068" cy="6612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 hangingPunct="0">
              <a:lnSpc>
                <a:spcPct val="150000"/>
              </a:lnSpc>
            </a:pPr>
            <a:r>
              <a:rPr lang="en-US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 you want to see my photos?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4BD2D8DB-8121-6838-EE06-866D3981B740}"/>
              </a:ext>
            </a:extLst>
          </p:cNvPr>
          <p:cNvSpPr txBox="1"/>
          <p:nvPr/>
        </p:nvSpPr>
        <p:spPr>
          <a:xfrm>
            <a:off x="399938" y="2408948"/>
            <a:ext cx="11239884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 hangingPunct="0">
              <a:lnSpc>
                <a:spcPct val="150000"/>
              </a:lnSpc>
            </a:pPr>
            <a:r>
              <a:rPr lang="zh-CN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由问号可知，本句是疑问句。句意为</a:t>
            </a:r>
            <a:r>
              <a:rPr lang="en-US" altLang="zh-CN" sz="2800" b="1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你想看我的照片吗</a:t>
            </a:r>
            <a:r>
              <a:rPr lang="en-US" altLang="zh-CN" sz="2800" b="1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CFF679FA-2E60-5D7C-F3F7-E3179FAEA97B}"/>
              </a:ext>
            </a:extLst>
          </p:cNvPr>
          <p:cNvSpPr txBox="1"/>
          <p:nvPr/>
        </p:nvSpPr>
        <p:spPr>
          <a:xfrm>
            <a:off x="417522" y="3666481"/>
            <a:ext cx="6093068" cy="6612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 hangingPunct="0">
              <a:lnSpc>
                <a:spcPct val="150000"/>
              </a:lnSpc>
            </a:pPr>
            <a:r>
              <a:rPr lang="en-US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will always remember that day.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id="{407906EE-FE55-B40B-049B-808B85601F52}"/>
              </a:ext>
            </a:extLst>
          </p:cNvPr>
          <p:cNvSpPr txBox="1"/>
          <p:nvPr/>
        </p:nvSpPr>
        <p:spPr>
          <a:xfrm>
            <a:off x="360854" y="4334331"/>
            <a:ext cx="10807836" cy="65684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 hangingPunct="0">
              <a:lnSpc>
                <a:spcPct val="150000"/>
              </a:lnSpc>
            </a:pPr>
            <a:r>
              <a:rPr lang="zh-CN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由句号可知，本句是陈述句。句意为</a:t>
            </a:r>
            <a:r>
              <a:rPr lang="en-US" altLang="zh-CN" sz="2800" b="1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我将永远记住那一天</a:t>
            </a:r>
            <a:r>
              <a:rPr lang="en-US" altLang="zh-CN" sz="2800" b="1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595326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8" grpId="0"/>
      <p:bldP spid="1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>
            <a:extLst>
              <a:ext uri="{FF2B5EF4-FFF2-40B4-BE49-F238E27FC236}">
                <a16:creationId xmlns:a16="http://schemas.microsoft.com/office/drawing/2014/main" id="{0D03315B-023F-1EA6-E2FE-F816A414746F}"/>
              </a:ext>
            </a:extLst>
          </p:cNvPr>
          <p:cNvSpPr/>
          <p:nvPr/>
        </p:nvSpPr>
        <p:spPr bwMode="auto">
          <a:xfrm>
            <a:off x="360854" y="1133319"/>
            <a:ext cx="11468705" cy="5102320"/>
          </a:xfrm>
          <a:prstGeom prst="rect">
            <a:avLst/>
          </a:prstGeom>
          <a:solidFill>
            <a:srgbClr val="E8F6FD"/>
          </a:solidFill>
          <a:ln w="19050" algn="ctr">
            <a:solidFill>
              <a:schemeClr val="bg1"/>
            </a:solidFill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/>
          </a:p>
        </p:txBody>
      </p:sp>
      <p:sp>
        <p:nvSpPr>
          <p:cNvPr id="2" name="内容占位符 1">
            <a:extLst>
              <a:ext uri="{FF2B5EF4-FFF2-40B4-BE49-F238E27FC236}">
                <a16:creationId xmlns:a16="http://schemas.microsoft.com/office/drawing/2014/main" id="{8BA1F2A7-DD28-5D64-7710-03AEC09DE6A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854" y="1700808"/>
            <a:ext cx="11485848" cy="4534831"/>
          </a:xfrm>
        </p:spPr>
        <p:txBody>
          <a:bodyPr/>
          <a:lstStyle/>
          <a:p>
            <a:pPr algn="ctr" hangingPunct="0"/>
            <a:r>
              <a:rPr lang="zh-CN" altLang="zh-CN" b="1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连词成句题</a:t>
            </a:r>
            <a:endParaRPr lang="zh-CN" altLang="zh-CN" sz="105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/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1. </a:t>
            </a:r>
            <a:r>
              <a:rPr lang="en-US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依据标点确定句型。句号对应陈述句</a:t>
            </a:r>
            <a:r>
              <a:rPr lang="en-US" altLang="zh-CN" b="1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主语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谓语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宾语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其他成分</a:t>
            </a:r>
            <a:r>
              <a:rPr lang="en-US" altLang="zh-CN" b="1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问号对应一般疑问句</a:t>
            </a:r>
            <a:r>
              <a:rPr lang="en-US" altLang="zh-CN" b="1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助动词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情态动词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主语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谓语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其他成分</a:t>
            </a:r>
            <a:r>
              <a:rPr lang="en-US" altLang="zh-CN" b="1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与特殊疑问句</a:t>
            </a:r>
            <a:r>
              <a:rPr lang="en-US" altLang="zh-CN" b="1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特殊疑问词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一般疑问句结构</a:t>
            </a:r>
            <a:r>
              <a:rPr lang="en-US" altLang="zh-CN" b="1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感叹号对应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“How/What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形容词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副词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主语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谓语</a:t>
            </a:r>
            <a:r>
              <a:rPr lang="en-US" altLang="zh-CN" b="1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结构。</a:t>
            </a:r>
            <a:endParaRPr lang="zh-CN" altLang="zh-CN" sz="105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/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2. </a:t>
            </a:r>
            <a:r>
              <a:rPr lang="en-US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找出主语和谓语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主语常为名词或代词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谓语多是动词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留意被修饰成分掩盖的情况。</a:t>
            </a:r>
            <a:endParaRPr lang="zh-CN" altLang="zh-CN" sz="105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F75E4A0F-19AD-8DAB-4CBA-9CDD65F99CD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1608" y="1096697"/>
            <a:ext cx="2016224" cy="616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5637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>
            <a:extLst>
              <a:ext uri="{FF2B5EF4-FFF2-40B4-BE49-F238E27FC236}">
                <a16:creationId xmlns:a16="http://schemas.microsoft.com/office/drawing/2014/main" id="{5A793F7D-DFCB-50D4-8BBC-24F7A06665D6}"/>
              </a:ext>
            </a:extLst>
          </p:cNvPr>
          <p:cNvSpPr/>
          <p:nvPr/>
        </p:nvSpPr>
        <p:spPr bwMode="auto">
          <a:xfrm>
            <a:off x="360854" y="1330552"/>
            <a:ext cx="11485848" cy="2746520"/>
          </a:xfrm>
          <a:prstGeom prst="rect">
            <a:avLst/>
          </a:prstGeom>
          <a:solidFill>
            <a:srgbClr val="E8F6FD"/>
          </a:solidFill>
          <a:ln w="19050" algn="ctr">
            <a:solidFill>
              <a:schemeClr val="bg1"/>
            </a:solidFill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/>
          </a:p>
        </p:txBody>
      </p:sp>
      <p:sp>
        <p:nvSpPr>
          <p:cNvPr id="2" name="内容占位符 1">
            <a:extLst>
              <a:ext uri="{FF2B5EF4-FFF2-40B4-BE49-F238E27FC236}">
                <a16:creationId xmlns:a16="http://schemas.microsoft.com/office/drawing/2014/main" id="{AE727E9D-2746-7181-77C7-7154B0CC6F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854" y="1347433"/>
            <a:ext cx="11485848" cy="2595839"/>
          </a:xfrm>
        </p:spPr>
        <p:txBody>
          <a:bodyPr/>
          <a:lstStyle/>
          <a:p>
            <a:pPr hangingPunct="0"/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3. </a:t>
            </a:r>
            <a:r>
              <a:rPr lang="en-US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按语法规则与表达习惯排单词顺序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形容词置名词前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副词位置灵活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多在动词后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多动词时关注时态、语态及动词短语搭配。</a:t>
            </a:r>
            <a:endParaRPr lang="zh-CN" altLang="zh-CN" sz="105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/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4. </a:t>
            </a:r>
            <a:r>
              <a:rPr lang="en-US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检查句子完整性与语法正确性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涵盖主谓一致、时态一致、单复数一致等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同时避免拼写错误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尤其易混淆单词。</a:t>
            </a:r>
            <a:endParaRPr lang="zh-CN" altLang="zh-CN" sz="105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96802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115</TotalTime>
  <Words>1659</Words>
  <Application>Microsoft Office PowerPoint</Application>
  <PresentationFormat>自定义</PresentationFormat>
  <Paragraphs>139</Paragraphs>
  <Slides>19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19</vt:i4>
      </vt:variant>
    </vt:vector>
  </HeadingPairs>
  <TitlesOfParts>
    <vt:vector size="26" baseType="lpstr">
      <vt:lpstr>黑体</vt:lpstr>
      <vt:lpstr>楷体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Microsoft</cp:lastModifiedBy>
  <cp:revision>370</cp:revision>
  <dcterms:created xsi:type="dcterms:W3CDTF">2020-11-06T05:24:00Z</dcterms:created>
  <dcterms:modified xsi:type="dcterms:W3CDTF">2025-06-30T09:16:36Z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